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5" r:id="rId6"/>
    <p:sldId id="276" r:id="rId7"/>
    <p:sldId id="280" r:id="rId8"/>
    <p:sldId id="1420" r:id="rId9"/>
    <p:sldId id="279" r:id="rId10"/>
    <p:sldId id="277" r:id="rId11"/>
    <p:sldId id="25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8" r:id="rId23"/>
    <p:sldId id="341" r:id="rId24"/>
    <p:sldId id="758" r:id="rId25"/>
    <p:sldId id="1410" r:id="rId26"/>
    <p:sldId id="1411" r:id="rId27"/>
    <p:sldId id="1412" r:id="rId28"/>
    <p:sldId id="1413" r:id="rId29"/>
    <p:sldId id="1414" r:id="rId30"/>
    <p:sldId id="1415" r:id="rId31"/>
    <p:sldId id="757" r:id="rId32"/>
    <p:sldId id="1418" r:id="rId33"/>
    <p:sldId id="141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AD"/>
    <a:srgbClr val="0D78C9"/>
    <a:srgbClr val="024C84"/>
    <a:srgbClr val="993200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>
      <p:cViewPr>
        <p:scale>
          <a:sx n="75" d="100"/>
          <a:sy n="75" d="100"/>
        </p:scale>
        <p:origin x="1962" y="936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6/18/2020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Please edit this to include other callouts specific to your event!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  <p:sldLayoutId id="214748366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training-schedule/dsp-for-fpgas.html" TargetMode="External"/><Relationship Id="rId3" Type="http://schemas.openxmlformats.org/officeDocument/2006/relationships/hyperlink" Target="https://www.mathworks.com/learn/tutorials/matlab-onramp.html" TargetMode="External"/><Relationship Id="rId7" Type="http://schemas.openxmlformats.org/officeDocument/2006/relationships/hyperlink" Target="https://www.mathworks.com/videos/generating-hdl-code-from-simulink-training-class-1482266941773.html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videos/series/fpga-design-with-matlab.html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mathworks.com/matlabcentral/fileexchange/69651-hdl-coder-self-guided-tutorial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www.mathworks.com/learn/tutorials/simulink-onramp.html" TargetMode="External"/><Relationship Id="rId9" Type="http://schemas.openxmlformats.org/officeDocument/2006/relationships/hyperlink" Target="https://www.mathworks.com/training-schedule/programming-xilinx-zynq-socs-with-matlab-and-simulink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/>
          <a:p>
            <a:r>
              <a:rPr lang="en-US" sz="2800" dirty="0"/>
              <a:t>FPGA Adaptive Beamforming with HDL Coder and Zynq </a:t>
            </a:r>
            <a:r>
              <a:rPr lang="en-US" sz="2800" dirty="0" err="1"/>
              <a:t>RFSoC</a:t>
            </a: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2657E4-CB87-4D75-82E9-805E07F9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A2781-EDBA-DD47-A3B7-A74F36AC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8" b="2288"/>
          <a:stretch/>
        </p:blipFill>
        <p:spPr>
          <a:xfrm>
            <a:off x="101600" y="457200"/>
            <a:ext cx="1154176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DA802-0F0F-2E47-8AF5-812992F2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8"/>
          <a:stretch/>
        </p:blipFill>
        <p:spPr>
          <a:xfrm>
            <a:off x="101600" y="461010"/>
            <a:ext cx="11541760" cy="61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8BDB2-B5EE-DA44-B9F3-FCC63C33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1" b="3234"/>
          <a:stretch/>
        </p:blipFill>
        <p:spPr>
          <a:xfrm>
            <a:off x="101600" y="4826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2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912E-94EA-614E-B6B0-8778E95A1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 b="2289"/>
          <a:stretch/>
        </p:blipFill>
        <p:spPr>
          <a:xfrm>
            <a:off x="101600" y="482600"/>
            <a:ext cx="1154176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41FA7-D214-8045-8AB8-AA860106B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3463"/>
          <a:stretch/>
        </p:blipFill>
        <p:spPr>
          <a:xfrm>
            <a:off x="101600" y="4572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6DA0-DE65-FA4A-BA7C-AA0B5B20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8158"/>
          <a:stretch/>
        </p:blipFill>
        <p:spPr>
          <a:xfrm>
            <a:off x="101600" y="457200"/>
            <a:ext cx="115417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1F8E7-1072-3D4C-A2DB-DD680CA0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2289"/>
          <a:stretch/>
        </p:blipFill>
        <p:spPr>
          <a:xfrm>
            <a:off x="101600" y="457200"/>
            <a:ext cx="11541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BBC63-6C21-FA4A-AE03-0C3FB44A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3463"/>
          <a:stretch/>
        </p:blipFill>
        <p:spPr>
          <a:xfrm>
            <a:off x="101600" y="4572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8B7D2-7F93-0445-99A9-547587EC5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5" b="3521"/>
          <a:stretch/>
        </p:blipFill>
        <p:spPr>
          <a:xfrm>
            <a:off x="101600" y="533400"/>
            <a:ext cx="1154176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dirty="0"/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Zynq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RFSoC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</p:txBody>
      </p:sp>
    </p:spTree>
    <p:extLst>
      <p:ext uri="{BB962C8B-B14F-4D97-AF65-F5344CB8AC3E}">
        <p14:creationId xmlns:p14="http://schemas.microsoft.com/office/powerpoint/2010/main" val="28228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dirty="0"/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dirty="0"/>
              <a:t>Zynq </a:t>
            </a:r>
            <a:r>
              <a:rPr lang="en-US" dirty="0" err="1"/>
              <a:t>RFSoC</a:t>
            </a:r>
            <a:r>
              <a:rPr lang="en-US" dirty="0"/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>
            <a:extLst>
              <a:ext uri="{FF2B5EF4-FFF2-40B4-BE49-F238E27FC236}">
                <a16:creationId xmlns:a16="http://schemas.microsoft.com/office/drawing/2014/main" id="{B9315B18-7EB1-4F9D-8A34-155DCFC5B13C}"/>
              </a:ext>
            </a:extLst>
          </p:cNvPr>
          <p:cNvSpPr/>
          <p:nvPr/>
        </p:nvSpPr>
        <p:spPr>
          <a:xfrm>
            <a:off x="10385419" y="1712104"/>
            <a:ext cx="555252" cy="386366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7A754-4937-4523-8FAA-C76B651C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A96C6-40ED-453E-B9E9-B20FA7530B17}"/>
              </a:ext>
            </a:extLst>
          </p:cNvPr>
          <p:cNvSpPr txBox="1"/>
          <p:nvPr/>
        </p:nvSpPr>
        <p:spPr>
          <a:xfrm>
            <a:off x="272485" y="1678423"/>
            <a:ext cx="17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MATLAB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45FE0-FBCB-417F-A7B4-8F748942263A}"/>
              </a:ext>
            </a:extLst>
          </p:cNvPr>
          <p:cNvSpPr txBox="1"/>
          <p:nvPr/>
        </p:nvSpPr>
        <p:spPr>
          <a:xfrm>
            <a:off x="272485" y="26670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Hardware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0FEA-FE15-40B0-816D-4B6F84831E0A}"/>
              </a:ext>
            </a:extLst>
          </p:cNvPr>
          <p:cNvSpPr txBox="1"/>
          <p:nvPr/>
        </p:nvSpPr>
        <p:spPr>
          <a:xfrm>
            <a:off x="272485" y="36576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Fixed-point Implementation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D451C-1330-471A-A5DA-395D24A5F139}"/>
              </a:ext>
            </a:extLst>
          </p:cNvPr>
          <p:cNvSpPr txBox="1"/>
          <p:nvPr/>
        </p:nvSpPr>
        <p:spPr>
          <a:xfrm>
            <a:off x="272485" y="4747466"/>
            <a:ext cx="285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HDL Code Generation and Optimization</a:t>
            </a:r>
          </a:p>
        </p:txBody>
      </p:sp>
      <p:sp>
        <p:nvSpPr>
          <p:cNvPr id="10" name="Freeform 179">
            <a:extLst>
              <a:ext uri="{FF2B5EF4-FFF2-40B4-BE49-F238E27FC236}">
                <a16:creationId xmlns:a16="http://schemas.microsoft.com/office/drawing/2014/main" id="{FC3D15D3-399E-4756-8933-C7050BF58BAC}"/>
              </a:ext>
            </a:extLst>
          </p:cNvPr>
          <p:cNvSpPr/>
          <p:nvPr/>
        </p:nvSpPr>
        <p:spPr>
          <a:xfrm rot="16200000" flipH="1">
            <a:off x="2984378" y="2635040"/>
            <a:ext cx="711931" cy="775854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89FC6-19A8-47B2-A759-7A0E76FA74C8}"/>
              </a:ext>
            </a:extLst>
          </p:cNvPr>
          <p:cNvGrpSpPr/>
          <p:nvPr/>
        </p:nvGrpSpPr>
        <p:grpSpPr>
          <a:xfrm>
            <a:off x="1929414" y="1452311"/>
            <a:ext cx="2779877" cy="1231196"/>
            <a:chOff x="1700814" y="1193513"/>
            <a:chExt cx="2779877" cy="1231196"/>
          </a:xfrm>
        </p:grpSpPr>
        <p:sp>
          <p:nvSpPr>
            <p:cNvPr id="12" name="Rounded Rectangle 98">
              <a:extLst>
                <a:ext uri="{FF2B5EF4-FFF2-40B4-BE49-F238E27FC236}">
                  <a16:creationId xmlns:a16="http://schemas.microsoft.com/office/drawing/2014/main" id="{B9D68DD0-E95A-4E62-9DAE-7F589275629A}"/>
                </a:ext>
              </a:extLst>
            </p:cNvPr>
            <p:cNvSpPr/>
            <p:nvPr/>
          </p:nvSpPr>
          <p:spPr>
            <a:xfrm>
              <a:off x="1700814" y="1193513"/>
              <a:ext cx="2779877" cy="1231196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6EA49B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C72322-C847-46D1-BE3B-93256A3E8682}"/>
                </a:ext>
              </a:extLst>
            </p:cNvPr>
            <p:cNvSpPr/>
            <p:nvPr/>
          </p:nvSpPr>
          <p:spPr>
            <a:xfrm>
              <a:off x="1825259" y="1278125"/>
              <a:ext cx="2530987" cy="1061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4E7E3A-C6FE-40C1-B4AD-3242408E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5259" y="1453306"/>
              <a:ext cx="2530987" cy="71161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70CB9-F364-4E10-BD32-F35B46353126}"/>
              </a:ext>
            </a:extLst>
          </p:cNvPr>
          <p:cNvGrpSpPr>
            <a:grpSpLocks noChangeAspect="1"/>
          </p:cNvGrpSpPr>
          <p:nvPr/>
        </p:nvGrpSpPr>
        <p:grpSpPr>
          <a:xfrm>
            <a:off x="10093107" y="2771822"/>
            <a:ext cx="1008270" cy="1303690"/>
            <a:chOff x="1926941" y="2276927"/>
            <a:chExt cx="945242" cy="1222196"/>
          </a:xfrm>
        </p:grpSpPr>
        <p:pic>
          <p:nvPicPr>
            <p:cNvPr id="19" name="Picture 4" descr="http://upload.wikimedia.org/wikipedia/en/thumb/1/11/Simulink_Logo.png/100px-Simulink_Logo.png">
              <a:extLst>
                <a:ext uri="{FF2B5EF4-FFF2-40B4-BE49-F238E27FC236}">
                  <a16:creationId xmlns:a16="http://schemas.microsoft.com/office/drawing/2014/main" id="{55E2E2A5-D05F-4ABA-A0DA-3C41FCDF3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783" y="227692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85C052-7315-4882-BA64-FC991E437DC8}"/>
                </a:ext>
              </a:extLst>
            </p:cNvPr>
            <p:cNvSpPr/>
            <p:nvPr/>
          </p:nvSpPr>
          <p:spPr>
            <a:xfrm>
              <a:off x="1926941" y="3200400"/>
              <a:ext cx="927284" cy="298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Simulink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41923B-AEED-45BD-9D15-399021A9A2CD}"/>
              </a:ext>
            </a:extLst>
          </p:cNvPr>
          <p:cNvGrpSpPr/>
          <p:nvPr/>
        </p:nvGrpSpPr>
        <p:grpSpPr>
          <a:xfrm>
            <a:off x="3581400" y="2590800"/>
            <a:ext cx="2779776" cy="1234440"/>
            <a:chOff x="6800084" y="2745289"/>
            <a:chExt cx="2779776" cy="1234440"/>
          </a:xfrm>
        </p:grpSpPr>
        <p:sp>
          <p:nvSpPr>
            <p:cNvPr id="22" name="Rounded Rectangle 103">
              <a:extLst>
                <a:ext uri="{FF2B5EF4-FFF2-40B4-BE49-F238E27FC236}">
                  <a16:creationId xmlns:a16="http://schemas.microsoft.com/office/drawing/2014/main" id="{3FE9C9CC-139F-4728-85AE-FA7CA358AA4A}"/>
                </a:ext>
              </a:extLst>
            </p:cNvPr>
            <p:cNvSpPr/>
            <p:nvPr/>
          </p:nvSpPr>
          <p:spPr>
            <a:xfrm>
              <a:off x="6800084" y="2745289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9DE822-DC3C-41B2-90CE-781891AC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1799" y="2852513"/>
              <a:ext cx="2596346" cy="101999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A7F68A-92CA-425C-AEBA-60FF791924E7}"/>
              </a:ext>
            </a:extLst>
          </p:cNvPr>
          <p:cNvGrpSpPr/>
          <p:nvPr/>
        </p:nvGrpSpPr>
        <p:grpSpPr>
          <a:xfrm>
            <a:off x="5526024" y="3581400"/>
            <a:ext cx="2779776" cy="1234440"/>
            <a:chOff x="6817857" y="3998029"/>
            <a:chExt cx="2779776" cy="1234440"/>
          </a:xfrm>
        </p:grpSpPr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EE7EA2D-989A-4273-A3DF-4D23F754702C}"/>
                </a:ext>
              </a:extLst>
            </p:cNvPr>
            <p:cNvSpPr/>
            <p:nvPr/>
          </p:nvSpPr>
          <p:spPr>
            <a:xfrm>
              <a:off x="6817857" y="3998029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D45B90-79F0-45EE-850E-3E39DAB2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8153" y="4098731"/>
              <a:ext cx="2559185" cy="10330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1CB487-136B-4835-9A3C-D02187DB76FF}"/>
              </a:ext>
            </a:extLst>
          </p:cNvPr>
          <p:cNvGrpSpPr/>
          <p:nvPr/>
        </p:nvGrpSpPr>
        <p:grpSpPr>
          <a:xfrm>
            <a:off x="7467600" y="4671266"/>
            <a:ext cx="2779776" cy="1234440"/>
            <a:chOff x="6817857" y="5312660"/>
            <a:chExt cx="2779776" cy="1234440"/>
          </a:xfrm>
        </p:grpSpPr>
        <p:sp>
          <p:nvSpPr>
            <p:cNvPr id="28" name="Rounded Rectangle 51">
              <a:extLst>
                <a:ext uri="{FF2B5EF4-FFF2-40B4-BE49-F238E27FC236}">
                  <a16:creationId xmlns:a16="http://schemas.microsoft.com/office/drawing/2014/main" id="{BF34ACDE-7DD7-463D-8D1C-15C2552ECBFF}"/>
                </a:ext>
              </a:extLst>
            </p:cNvPr>
            <p:cNvSpPr/>
            <p:nvPr/>
          </p:nvSpPr>
          <p:spPr>
            <a:xfrm>
              <a:off x="6817857" y="5312660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97F08C7-9B44-4DE7-9F0D-4CC0285E1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183"/>
            <a:stretch/>
          </p:blipFill>
          <p:spPr>
            <a:xfrm>
              <a:off x="6931268" y="5424842"/>
              <a:ext cx="2552955" cy="1010077"/>
            </a:xfrm>
            <a:prstGeom prst="rect">
              <a:avLst/>
            </a:prstGeom>
          </p:spPr>
        </p:pic>
      </p:grpSp>
      <p:sp>
        <p:nvSpPr>
          <p:cNvPr id="30" name="Freeform 32">
            <a:extLst>
              <a:ext uri="{FF2B5EF4-FFF2-40B4-BE49-F238E27FC236}">
                <a16:creationId xmlns:a16="http://schemas.microsoft.com/office/drawing/2014/main" id="{CB1705A7-D7C0-4F6E-AEF4-058EA0E3EC76}"/>
              </a:ext>
            </a:extLst>
          </p:cNvPr>
          <p:cNvSpPr/>
          <p:nvPr/>
        </p:nvSpPr>
        <p:spPr>
          <a:xfrm rot="16200000" flipH="1">
            <a:off x="3406146" y="2229782"/>
            <a:ext cx="1716655" cy="2624112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9004C209-7E81-4E56-87E2-62FFB8C38C3A}"/>
              </a:ext>
            </a:extLst>
          </p:cNvPr>
          <p:cNvSpPr/>
          <p:nvPr/>
        </p:nvSpPr>
        <p:spPr>
          <a:xfrm rot="16200000" flipH="1">
            <a:off x="3857207" y="1806870"/>
            <a:ext cx="2723611" cy="4544247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F28B0283-64C2-4626-8B0F-89798B6FA559}"/>
              </a:ext>
            </a:extLst>
          </p:cNvPr>
          <p:cNvSpPr/>
          <p:nvPr/>
        </p:nvSpPr>
        <p:spPr>
          <a:xfrm rot="16200000" flipH="1">
            <a:off x="4678069" y="986008"/>
            <a:ext cx="3724718" cy="7187077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1B7E2D-37CA-4B03-AE30-F3588A1E79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1" t="17971" r="13899" b="15293"/>
          <a:stretch/>
        </p:blipFill>
        <p:spPr>
          <a:xfrm>
            <a:off x="9852983" y="5722539"/>
            <a:ext cx="1294766" cy="977686"/>
          </a:xfrm>
          <a:prstGeom prst="rect">
            <a:avLst/>
          </a:prstGeom>
        </p:spPr>
      </p:pic>
      <p:sp>
        <p:nvSpPr>
          <p:cNvPr id="34" name="Rounded Rectangle 38">
            <a:extLst>
              <a:ext uri="{FF2B5EF4-FFF2-40B4-BE49-F238E27FC236}">
                <a16:creationId xmlns:a16="http://schemas.microsoft.com/office/drawing/2014/main" id="{70C77423-421B-4394-AA4B-20B20C55EAEF}"/>
              </a:ext>
            </a:extLst>
          </p:cNvPr>
          <p:cNvSpPr/>
          <p:nvPr/>
        </p:nvSpPr>
        <p:spPr>
          <a:xfrm>
            <a:off x="8576271" y="4425627"/>
            <a:ext cx="1665810" cy="35394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HDL Coder</a:t>
            </a:r>
          </a:p>
        </p:txBody>
      </p:sp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E2EB7FAE-2DD0-4421-BCB7-A808E6219583}"/>
              </a:ext>
            </a:extLst>
          </p:cNvPr>
          <p:cNvSpPr/>
          <p:nvPr/>
        </p:nvSpPr>
        <p:spPr>
          <a:xfrm>
            <a:off x="6642739" y="3120042"/>
            <a:ext cx="1665810" cy="545207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Fixed Point Designer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8C295E-55FB-44D3-A213-25158F964815}"/>
              </a:ext>
            </a:extLst>
          </p:cNvPr>
          <p:cNvSpPr txBox="1"/>
          <p:nvPr/>
        </p:nvSpPr>
        <p:spPr>
          <a:xfrm>
            <a:off x="272485" y="5734019"/>
            <a:ext cx="230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HDL Verification and Targeting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E7567-0BB8-46AE-AD02-C1C1F42102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87138" y="1286423"/>
            <a:ext cx="1033170" cy="1238566"/>
            <a:chOff x="729991" y="2391657"/>
            <a:chExt cx="923810" cy="1107466"/>
          </a:xfrm>
        </p:grpSpPr>
        <p:pic>
          <p:nvPicPr>
            <p:cNvPr id="38" name="Picture 2" descr="http://upload.wikimedia.org/wikipedia/commons/2/21/Matlab_Logo.png">
              <a:extLst>
                <a:ext uri="{FF2B5EF4-FFF2-40B4-BE49-F238E27FC236}">
                  <a16:creationId xmlns:a16="http://schemas.microsoft.com/office/drawing/2014/main" id="{FF7376BE-63C0-439F-AE71-305C274A0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19" y="2391657"/>
              <a:ext cx="889955" cy="79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01A4E2-DD8E-4B81-9BDE-19D9DBA69BE3}"/>
                </a:ext>
              </a:extLst>
            </p:cNvPr>
            <p:cNvSpPr/>
            <p:nvPr/>
          </p:nvSpPr>
          <p:spPr>
            <a:xfrm>
              <a:off x="729991" y="3200400"/>
              <a:ext cx="923810" cy="298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MATLAB</a:t>
              </a:r>
              <a:endParaRPr lang="en-US" sz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5AC284-8CE7-4A55-AC18-407A1E50B728}"/>
              </a:ext>
            </a:extLst>
          </p:cNvPr>
          <p:cNvSpPr txBox="1"/>
          <p:nvPr/>
        </p:nvSpPr>
        <p:spPr>
          <a:xfrm>
            <a:off x="3659426" y="5402164"/>
            <a:ext cx="3164277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Integrated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405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 animBg="1"/>
      <p:bldP spid="31" grpId="0" animBg="1"/>
      <p:bldP spid="32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52F5-6756-4765-A287-F0894FA0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MVDR reference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64A74-A319-4004-BC8E-51F69D6B6449}"/>
              </a:ext>
            </a:extLst>
          </p:cNvPr>
          <p:cNvSpPr txBox="1"/>
          <p:nvPr/>
        </p:nvSpPr>
        <p:spPr>
          <a:xfrm>
            <a:off x="687730" y="1527232"/>
            <a:ext cx="4839786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Y = mvdr_beamform(X, sv)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form covariance matrix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Ecx = X.'*conj(X);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compute weight vector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wp = Ecx\sv;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normalize response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 = wp/(sv'*wp);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form output beam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Y = X*conj(w);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</a:p>
          <a:p>
            <a:endParaRPr lang="en-US" sz="1600" dirty="0"/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D3E110-F914-41EB-9D35-171CF19E1287}"/>
              </a:ext>
            </a:extLst>
          </p:cNvPr>
          <p:cNvGrpSpPr/>
          <p:nvPr/>
        </p:nvGrpSpPr>
        <p:grpSpPr>
          <a:xfrm>
            <a:off x="5556091" y="2438634"/>
            <a:ext cx="4088676" cy="414050"/>
            <a:chOff x="5556091" y="2438634"/>
            <a:chExt cx="4088676" cy="4140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48070B8-2202-42CE-AAFE-F7ECAA7F88FE}"/>
                </a:ext>
              </a:extLst>
            </p:cNvPr>
            <p:cNvGrpSpPr/>
            <p:nvPr/>
          </p:nvGrpSpPr>
          <p:grpSpPr>
            <a:xfrm>
              <a:off x="7391400" y="2438634"/>
              <a:ext cx="2253367" cy="390526"/>
              <a:chOff x="5334000" y="2460624"/>
              <a:chExt cx="2253367" cy="3905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919F70E-6413-4649-8279-49ED82A16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2460624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6F8F813-6474-4507-801F-3A1381A3F4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2460624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D09A63E-32D1-449F-840E-76F1B1C63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2466975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58D63C27-1CAC-4D21-956E-8D9E12681BEB}"/>
                </a:ext>
              </a:extLst>
            </p:cNvPr>
            <p:cNvSpPr/>
            <p:nvPr/>
          </p:nvSpPr>
          <p:spPr>
            <a:xfrm>
              <a:off x="5556091" y="2438634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D88F71-B068-4395-9185-8C2D7F313D88}"/>
              </a:ext>
            </a:extLst>
          </p:cNvPr>
          <p:cNvGrpSpPr/>
          <p:nvPr/>
        </p:nvGrpSpPr>
        <p:grpSpPr>
          <a:xfrm>
            <a:off x="5556091" y="4304000"/>
            <a:ext cx="4953508" cy="420400"/>
            <a:chOff x="5556091" y="4304000"/>
            <a:chExt cx="4953508" cy="4204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F48445-517F-466C-B8E3-14A49E56678B}"/>
                </a:ext>
              </a:extLst>
            </p:cNvPr>
            <p:cNvGrpSpPr/>
            <p:nvPr/>
          </p:nvGrpSpPr>
          <p:grpSpPr>
            <a:xfrm>
              <a:off x="7391400" y="4304000"/>
              <a:ext cx="3118199" cy="390526"/>
              <a:chOff x="5334000" y="4267200"/>
              <a:chExt cx="3118199" cy="39052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34FBBD-0B9D-4FDF-8F0D-FB778B51D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020" b="10731"/>
              <a:stretch/>
            </p:blipFill>
            <p:spPr>
              <a:xfrm>
                <a:off x="7827781" y="4273550"/>
                <a:ext cx="624418" cy="37782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74F08B-9FEA-48C9-ABF7-58324D984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4267200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4F91C2F-0B98-402C-B463-F552984BD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4267200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D17B81-EDDD-4745-A1BF-AC49874AE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4273551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B97B436-5320-44DC-BE6D-21BF3F8A780B}"/>
                </a:ext>
              </a:extLst>
            </p:cNvPr>
            <p:cNvSpPr/>
            <p:nvPr/>
          </p:nvSpPr>
          <p:spPr>
            <a:xfrm>
              <a:off x="5556091" y="4310350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E0A9A-2C3B-45BB-A817-D3BE96C9460C}"/>
              </a:ext>
            </a:extLst>
          </p:cNvPr>
          <p:cNvGrpSpPr/>
          <p:nvPr/>
        </p:nvGrpSpPr>
        <p:grpSpPr>
          <a:xfrm>
            <a:off x="5556091" y="5148550"/>
            <a:ext cx="4088676" cy="414050"/>
            <a:chOff x="5556091" y="5148550"/>
            <a:chExt cx="4088676" cy="4140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9DC7D5D-E9DC-4D78-B80B-89F84093C48A}"/>
                </a:ext>
              </a:extLst>
            </p:cNvPr>
            <p:cNvGrpSpPr/>
            <p:nvPr/>
          </p:nvGrpSpPr>
          <p:grpSpPr>
            <a:xfrm>
              <a:off x="7391400" y="5160312"/>
              <a:ext cx="2253367" cy="390526"/>
              <a:chOff x="5334000" y="5135505"/>
              <a:chExt cx="2253367" cy="39052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FBA8CDA-C58A-4FF5-9573-0D5DECBE5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5135505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19DDD64-504E-4F70-918B-8930D57F5C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5135505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7A46DCF-6752-4571-B607-8A83E9F27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5141856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C6DADC5-2788-44B4-93F8-01474705982A}"/>
                </a:ext>
              </a:extLst>
            </p:cNvPr>
            <p:cNvSpPr/>
            <p:nvPr/>
          </p:nvSpPr>
          <p:spPr>
            <a:xfrm>
              <a:off x="5556091" y="5148550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662F5E-5BBA-44B6-9F5E-578749C60142}"/>
              </a:ext>
            </a:extLst>
          </p:cNvPr>
          <p:cNvGrpSpPr/>
          <p:nvPr/>
        </p:nvGrpSpPr>
        <p:grpSpPr>
          <a:xfrm>
            <a:off x="5556091" y="3055838"/>
            <a:ext cx="3025934" cy="973003"/>
            <a:chOff x="5556091" y="3055838"/>
            <a:chExt cx="3025934" cy="97300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CF37468-6042-403E-A5F3-A993989ED913}"/>
                </a:ext>
              </a:extLst>
            </p:cNvPr>
            <p:cNvSpPr/>
            <p:nvPr/>
          </p:nvSpPr>
          <p:spPr>
            <a:xfrm>
              <a:off x="5556091" y="3356092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595CE4-8076-4A70-8854-BFD2817A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0450" y="3055838"/>
              <a:ext cx="1171575" cy="97300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EB8498-3F36-4A19-AE88-5B215FDFDF0A}"/>
              </a:ext>
            </a:extLst>
          </p:cNvPr>
          <p:cNvGrpSpPr/>
          <p:nvPr/>
        </p:nvGrpSpPr>
        <p:grpSpPr>
          <a:xfrm>
            <a:off x="8610564" y="2924102"/>
            <a:ext cx="2768638" cy="931402"/>
            <a:chOff x="8610564" y="2924102"/>
            <a:chExt cx="2768638" cy="93140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25384E1-D969-4A92-9C6B-D5F811513672}"/>
                </a:ext>
              </a:extLst>
            </p:cNvPr>
            <p:cNvSpPr/>
            <p:nvPr/>
          </p:nvSpPr>
          <p:spPr>
            <a:xfrm>
              <a:off x="8928645" y="3169704"/>
              <a:ext cx="2450557" cy="685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100+ hours of design time saved!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8068AB-0F8B-44F5-81E5-686AA34C0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9" b="95556" l="889" r="97778">
                          <a14:foregroundMark x1="6667" y1="59111" x2="6667" y2="59111"/>
                          <a14:foregroundMark x1="1333" y1="61333" x2="1333" y2="61333"/>
                          <a14:foregroundMark x1="93333" y1="11111" x2="93333" y2="11111"/>
                          <a14:foregroundMark x1="85778" y1="5333" x2="85778" y2="5333"/>
                          <a14:foregroundMark x1="98222" y1="13778" x2="98222" y2="13778"/>
                          <a14:foregroundMark x1="38667" y1="95556" x2="38667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564" y="2924102"/>
              <a:ext cx="616360" cy="61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12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8DB2-2405-4D64-8CFC-DAF99898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of MVDR Beamforming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A6349-1199-4EB4-AED5-4FC8BDE3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8" y="1066800"/>
            <a:ext cx="9781475" cy="55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A811-2EE0-4764-80A6-408C240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of MVDR Beamforming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05D2A-C210-471A-860A-437A6F3C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11271397" cy="35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D407B5-2422-4546-8765-4E5E30543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19300"/>
            <a:ext cx="9138726" cy="29735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7E814-3932-42CA-A1B8-BDA00A05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Covariance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6F1D-D9C2-4158-A68F-38D16FAE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59280"/>
            <a:ext cx="5200648" cy="1371600"/>
          </a:xfrm>
        </p:spPr>
        <p:txBody>
          <a:bodyPr/>
          <a:lstStyle/>
          <a:p>
            <a:r>
              <a:rPr lang="en-US" dirty="0"/>
              <a:t>For Each subsystem </a:t>
            </a:r>
          </a:p>
          <a:p>
            <a:pPr lvl="1"/>
            <a:r>
              <a:rPr lang="en-US" dirty="0"/>
              <a:t>Process elements independently </a:t>
            </a:r>
          </a:p>
          <a:p>
            <a:pPr lvl="1"/>
            <a:r>
              <a:rPr lang="en-US" dirty="0"/>
              <a:t>Concatenate results into 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3F127-F83D-4034-AAEC-AE83B3228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000" y="4838700"/>
            <a:ext cx="3657600" cy="17290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759998-062D-47FC-925C-8B6D7A2AEFDC}"/>
              </a:ext>
            </a:extLst>
          </p:cNvPr>
          <p:cNvCxnSpPr>
            <a:cxnSpLocks/>
          </p:cNvCxnSpPr>
          <p:nvPr/>
        </p:nvCxnSpPr>
        <p:spPr>
          <a:xfrm flipH="1">
            <a:off x="4800600" y="4191000"/>
            <a:ext cx="1597564" cy="848323"/>
          </a:xfrm>
          <a:prstGeom prst="straightConnector1">
            <a:avLst/>
          </a:pr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09798A5-9F21-4D76-A33F-018C8599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039323"/>
            <a:ext cx="3115459" cy="1528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876B7-C83A-487B-861D-2C9FB3ADF200}"/>
              </a:ext>
            </a:extLst>
          </p:cNvPr>
          <p:cNvSpPr txBox="1"/>
          <p:nvPr/>
        </p:nvSpPr>
        <p:spPr>
          <a:xfrm>
            <a:off x="6477000" y="12954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3C763D"/>
                </a:solidFill>
                <a:latin typeface="Consolas" panose="020B0609020204030204" pitchFamily="49" charset="0"/>
              </a:rPr>
              <a:t>% form covariance matrix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Ecx = X.'*conj(X);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8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B53455-262C-4AEB-96B5-58FC668B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988145"/>
            <a:ext cx="8859071" cy="2587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E456E-2B3E-4600-AD08-AFDED3DB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1022-0628-44C1-AD1E-64B50DD1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5486398" cy="990600"/>
          </a:xfrm>
        </p:spPr>
        <p:txBody>
          <a:bodyPr/>
          <a:lstStyle/>
          <a:p>
            <a:r>
              <a:rPr lang="en-US" dirty="0"/>
              <a:t>Use HDL Implementation properties to map large delays to Block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735F9-2D6A-40CE-9397-C16ACC95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959122"/>
            <a:ext cx="3893140" cy="26717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69C1169-FF3B-4EC6-8859-B10B7CBB32AE}"/>
              </a:ext>
            </a:extLst>
          </p:cNvPr>
          <p:cNvSpPr/>
          <p:nvPr/>
        </p:nvSpPr>
        <p:spPr>
          <a:xfrm>
            <a:off x="6477000" y="1447800"/>
            <a:ext cx="1295400" cy="2133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2D165E-3482-4003-9F0B-F8F811264541}"/>
              </a:ext>
            </a:extLst>
          </p:cNvPr>
          <p:cNvCxnSpPr>
            <a:cxnSpLocks/>
          </p:cNvCxnSpPr>
          <p:nvPr/>
        </p:nvCxnSpPr>
        <p:spPr>
          <a:xfrm flipV="1">
            <a:off x="4953000" y="3429000"/>
            <a:ext cx="1524000" cy="1852885"/>
          </a:xfrm>
          <a:prstGeom prst="straightConnector1">
            <a:avLst/>
          </a:pr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A62C1B7-F6D4-4C17-9927-5D246477B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17517"/>
            <a:ext cx="8719262" cy="39106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424A0-121B-48F5-B7E4-37E1EA6B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Weight 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1118E-FA22-41EB-B04C-EC2EA409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83546"/>
            <a:ext cx="6705600" cy="694199"/>
          </a:xfrm>
        </p:spPr>
        <p:txBody>
          <a:bodyPr/>
          <a:lstStyle/>
          <a:p>
            <a:r>
              <a:rPr lang="en-US" dirty="0"/>
              <a:t>Use Systolic CORDIC Complex Matrix Solver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8E659-E41C-4814-9F3F-458E7A191392}"/>
              </a:ext>
            </a:extLst>
          </p:cNvPr>
          <p:cNvSpPr txBox="1"/>
          <p:nvPr/>
        </p:nvSpPr>
        <p:spPr>
          <a:xfrm>
            <a:off x="7822969" y="1339459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compute weight vector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wp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Ecx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DA2F5-9B64-4943-9FF7-A44460B1B98E}"/>
              </a:ext>
            </a:extLst>
          </p:cNvPr>
          <p:cNvGrpSpPr/>
          <p:nvPr/>
        </p:nvGrpSpPr>
        <p:grpSpPr>
          <a:xfrm>
            <a:off x="8915400" y="4191000"/>
            <a:ext cx="2768638" cy="931402"/>
            <a:chOff x="8610564" y="2924102"/>
            <a:chExt cx="2768638" cy="93140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C9FEB8-1127-4BB1-8C68-2293D3169416}"/>
                </a:ext>
              </a:extLst>
            </p:cNvPr>
            <p:cNvSpPr/>
            <p:nvPr/>
          </p:nvSpPr>
          <p:spPr>
            <a:xfrm>
              <a:off x="8928645" y="3169704"/>
              <a:ext cx="2450557" cy="685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100+ hours of design time saved!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75ED22F-53FE-4EBD-8D5E-88AA5CDCD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5556" l="889" r="97778">
                          <a14:foregroundMark x1="6667" y1="59111" x2="6667" y2="59111"/>
                          <a14:foregroundMark x1="1333" y1="61333" x2="1333" y2="61333"/>
                          <a14:foregroundMark x1="93333" y1="11111" x2="93333" y2="11111"/>
                          <a14:foregroundMark x1="85778" y1="5333" x2="85778" y2="5333"/>
                          <a14:foregroundMark x1="98222" y1="13778" x2="98222" y2="13778"/>
                          <a14:foregroundMark x1="38667" y1="95556" x2="38667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564" y="2924102"/>
              <a:ext cx="616360" cy="61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7EED1603-2975-4426-ACE7-FB6CFC879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83" y="5857278"/>
            <a:ext cx="482600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latin typeface="+mj-lt"/>
                <a:cs typeface="Courier New" panose="02070309020205020404" pitchFamily="49" charset="0"/>
              </a:rPr>
              <a:t>See the example model: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i="0" u="none" strike="noStrike" cap="none" normalizeH="0" baseline="0" dirty="0">
                <a:ln>
                  <a:noFill/>
                </a:ln>
                <a:effectLst/>
                <a:latin typeface="+mj-lt"/>
                <a:cs typeface="Courier New" panose="020703090202050204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&gt;&gt; </a:t>
            </a:r>
            <a:r>
              <a:rPr lang="en-US" alt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fi_complex_mldivide_systolic_array_model</a:t>
            </a:r>
            <a:endParaRPr kumimoji="0" lang="en-US" altLang="en-US" sz="1400" i="0" u="none" strike="noStrike" cap="none" normalizeH="0" baseline="0" dirty="0">
              <a:ln>
                <a:noFill/>
              </a:ln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C699-2519-4935-94CA-C343A12D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 Response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43847-00DF-45B1-84AD-1FC2370DD96B}"/>
              </a:ext>
            </a:extLst>
          </p:cNvPr>
          <p:cNvSpPr txBox="1">
            <a:spLocks/>
          </p:cNvSpPr>
          <p:nvPr/>
        </p:nvSpPr>
        <p:spPr>
          <a:xfrm>
            <a:off x="685800" y="1371600"/>
            <a:ext cx="6705600" cy="15240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 divide using reciprocal and multiply</a:t>
            </a:r>
          </a:p>
          <a:p>
            <a:r>
              <a:rPr lang="en-US" dirty="0"/>
              <a:t>Fixed-point CORDIC reciprocal “just works”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D0495-CA30-4297-AF39-22AA564F3409}"/>
              </a:ext>
            </a:extLst>
          </p:cNvPr>
          <p:cNvSpPr txBox="1"/>
          <p:nvPr/>
        </p:nvSpPr>
        <p:spPr>
          <a:xfrm>
            <a:off x="7709499" y="1981200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normalize response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 = wp/(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'*wp);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824D-23CA-4C46-8288-14816EF7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048000"/>
            <a:ext cx="11137900" cy="29859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34BFF64-9DFC-4A44-87ED-CD92FAB9C763}"/>
              </a:ext>
            </a:extLst>
          </p:cNvPr>
          <p:cNvSpPr/>
          <p:nvPr/>
        </p:nvSpPr>
        <p:spPr>
          <a:xfrm>
            <a:off x="1981200" y="3733800"/>
            <a:ext cx="2438400" cy="2209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0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7D37-898A-40DB-AF0D-C2BCB8AA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1C7D-F15A-4E37-BE12-1B4BCDD5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Device: xczu28dr (ZCU111)</a:t>
            </a:r>
          </a:p>
          <a:p>
            <a:endParaRPr lang="en-US" dirty="0"/>
          </a:p>
          <a:p>
            <a:r>
              <a:rPr lang="en-US" dirty="0"/>
              <a:t>Maximum frequency: 335.9 MHz</a:t>
            </a:r>
          </a:p>
          <a:p>
            <a:endParaRPr lang="en-US" dirty="0"/>
          </a:p>
          <a:p>
            <a:r>
              <a:rPr lang="en-US" dirty="0"/>
              <a:t>Resource utilization: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287780-F765-4ECB-8B6C-9C6B5D73CAC1}"/>
              </a:ext>
            </a:extLst>
          </p:cNvPr>
          <p:cNvGraphicFramePr>
            <a:graphicFrameLocks noGrp="1"/>
          </p:cNvGraphicFramePr>
          <p:nvPr/>
        </p:nvGraphicFramePr>
        <p:xfrm>
          <a:off x="4191000" y="3429000"/>
          <a:ext cx="4648200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339956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463485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0057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3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14.8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LUTRAM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90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1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0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468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573DDDF-6008-40A5-9626-BC84AB2AEFF9}"/>
              </a:ext>
            </a:extLst>
          </p:cNvPr>
          <p:cNvGrpSpPr/>
          <p:nvPr/>
        </p:nvGrpSpPr>
        <p:grpSpPr>
          <a:xfrm>
            <a:off x="5994402" y="990600"/>
            <a:ext cx="5756622" cy="2724358"/>
            <a:chOff x="5557764" y="1303856"/>
            <a:chExt cx="6743645" cy="3191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FB1C0-592E-44BF-B9FB-6C5D8E885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420" b="97494" l="13827" r="80473">
                          <a14:foregroundMark x1="51425" y1="48585" x2="54093" y2="51253"/>
                          <a14:foregroundMark x1="61875" y1="36308" x2="69024" y2="52821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0" t="13302" r="19524" b="2525"/>
            <a:stretch/>
          </p:blipFill>
          <p:spPr>
            <a:xfrm rot="60000">
              <a:off x="8881891" y="1478737"/>
              <a:ext cx="3181290" cy="301659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174672-A03D-40E5-B50F-A7C31617F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199" y="2150360"/>
              <a:ext cx="1239796" cy="0"/>
            </a:xfrm>
            <a:prstGeom prst="straightConnector1">
              <a:avLst/>
            </a:prstGeom>
            <a:ln w="76200">
              <a:solidFill>
                <a:srgbClr val="2680D8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7C9986-ED6D-47F4-AE5D-B46B62AA9684}"/>
                </a:ext>
              </a:extLst>
            </p:cNvPr>
            <p:cNvSpPr txBox="1"/>
            <p:nvPr/>
          </p:nvSpPr>
          <p:spPr>
            <a:xfrm>
              <a:off x="8716134" y="1303856"/>
              <a:ext cx="3585275" cy="2523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Xilinx ZCU111 RFSoC Eval Board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5D091C-BB20-4E07-B663-20FDA1193A83}"/>
                </a:ext>
              </a:extLst>
            </p:cNvPr>
            <p:cNvGrpSpPr/>
            <p:nvPr/>
          </p:nvGrpSpPr>
          <p:grpSpPr>
            <a:xfrm>
              <a:off x="5557764" y="1556240"/>
              <a:ext cx="2373397" cy="1424038"/>
              <a:chOff x="4572000" y="1728806"/>
              <a:chExt cx="2373397" cy="142403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16AC4A-2854-4C45-8B1B-3B2BFA0A0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728806"/>
                <a:ext cx="2373397" cy="142403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07B3BD7-3C63-4484-9F05-FADC57DF4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507" y="2314552"/>
                <a:ext cx="1392381" cy="605808"/>
              </a:xfrm>
              <a:prstGeom prst="rect">
                <a:avLst/>
              </a:prstGeom>
            </p:spPr>
          </p:pic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361587FB-C5C8-41CD-9E1C-8829FD90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1158" y="1860069"/>
                <a:ext cx="70480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MATLAB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Simulink</a:t>
                </a:r>
                <a:endPara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968A0-F864-4603-87A5-FA1B4DD51369}"/>
                </a:ext>
              </a:extLst>
            </p:cNvPr>
            <p:cNvSpPr txBox="1"/>
            <p:nvPr/>
          </p:nvSpPr>
          <p:spPr>
            <a:xfrm>
              <a:off x="8000999" y="2033433"/>
              <a:ext cx="7151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80D8"/>
                  </a:solidFill>
                </a:rPr>
                <a:t>Ethernet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83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Resources to Get Started and Speed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47800"/>
            <a:ext cx="10779577" cy="4800600"/>
          </a:xfrm>
        </p:spPr>
        <p:txBody>
          <a:bodyPr/>
          <a:lstStyle/>
          <a:p>
            <a:r>
              <a:rPr lang="en-GB" dirty="0"/>
              <a:t>Getting started:</a:t>
            </a:r>
          </a:p>
          <a:p>
            <a:pPr lvl="1"/>
            <a:r>
              <a:rPr lang="en-GB" noProof="0" dirty="0">
                <a:hlinkClick r:id="rId3"/>
              </a:rPr>
              <a:t>MATLAB Onramp</a:t>
            </a:r>
            <a:endParaRPr lang="en-GB" noProof="0" dirty="0"/>
          </a:p>
          <a:p>
            <a:pPr lvl="1"/>
            <a:r>
              <a:rPr lang="en-GB" noProof="0" dirty="0">
                <a:hlinkClick r:id="rId4"/>
              </a:rPr>
              <a:t>Simulink Onramp</a:t>
            </a:r>
            <a:endParaRPr lang="en-GB" noProof="0" dirty="0"/>
          </a:p>
          <a:p>
            <a:pPr lvl="1"/>
            <a:r>
              <a:rPr lang="en-US" noProof="0" dirty="0">
                <a:hlinkClick r:id="rId5"/>
              </a:rPr>
              <a:t>HDL pulse detector self-guided tutorial</a:t>
            </a:r>
            <a:r>
              <a:rPr lang="en-GB" noProof="0" dirty="0"/>
              <a:t> and </a:t>
            </a:r>
            <a:r>
              <a:rPr lang="en-GB" noProof="0" dirty="0">
                <a:hlinkClick r:id="rId6"/>
              </a:rPr>
              <a:t>videos</a:t>
            </a:r>
            <a:endParaRPr lang="en-US" dirty="0"/>
          </a:p>
          <a:p>
            <a:pPr lvl="1"/>
            <a:endParaRPr lang="en-GB" noProof="0" dirty="0"/>
          </a:p>
          <a:p>
            <a:r>
              <a:rPr lang="en-US" dirty="0"/>
              <a:t>Proof-of-concept guided evaluations</a:t>
            </a:r>
          </a:p>
          <a:p>
            <a:pPr lvl="1"/>
            <a:r>
              <a:rPr lang="en-US" b="1" u="sng" dirty="0"/>
              <a:t>FREE</a:t>
            </a:r>
            <a:r>
              <a:rPr lang="en-US" dirty="0"/>
              <a:t> support via weekly WebEx meetings using custom sample designs</a:t>
            </a:r>
          </a:p>
          <a:p>
            <a:pPr lvl="1"/>
            <a:r>
              <a:rPr lang="en-US" dirty="0"/>
              <a:t>MathWorks coaches customers on “how to fish” through weekly WebEx sessions</a:t>
            </a:r>
          </a:p>
          <a:p>
            <a:pPr marL="458340" lvl="1" indent="0">
              <a:buNone/>
            </a:pPr>
            <a:endParaRPr lang="en-US" dirty="0"/>
          </a:p>
          <a:p>
            <a:r>
              <a:rPr lang="en-US" dirty="0"/>
              <a:t>Training &amp; consulting services</a:t>
            </a:r>
          </a:p>
          <a:p>
            <a:pPr lvl="1"/>
            <a:r>
              <a:rPr lang="en-US" dirty="0">
                <a:hlinkClick r:id="rId7"/>
              </a:rPr>
              <a:t>HDL code generation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FPGA signal processing</a:t>
            </a:r>
            <a:r>
              <a:rPr lang="en-US" dirty="0"/>
              <a:t> &amp; </a:t>
            </a:r>
            <a:r>
              <a:rPr lang="en-US" dirty="0">
                <a:hlinkClick r:id="rId9"/>
              </a:rPr>
              <a:t>Zynq programming</a:t>
            </a:r>
            <a:r>
              <a:rPr lang="en-US" dirty="0"/>
              <a:t> training courses</a:t>
            </a:r>
          </a:p>
          <a:p>
            <a:pPr lvl="1"/>
            <a:r>
              <a:rPr lang="en-US" noProof="0" dirty="0"/>
              <a:t>Consulting service on deep technical coaching, custom design / hardware and more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3A940-3237-4E64-A78E-38F4E19A80F0}"/>
              </a:ext>
            </a:extLst>
          </p:cNvPr>
          <p:cNvGrpSpPr/>
          <p:nvPr/>
        </p:nvGrpSpPr>
        <p:grpSpPr>
          <a:xfrm>
            <a:off x="8134398" y="1143001"/>
            <a:ext cx="3905201" cy="2286000"/>
            <a:chOff x="7162800" y="1223974"/>
            <a:chExt cx="4938432" cy="2890826"/>
          </a:xfrm>
        </p:grpSpPr>
        <p:pic>
          <p:nvPicPr>
            <p:cNvPr id="6" name="Picture 4" descr="C:\Users\jerickso\AppData\Local\Temp\SNAGHTML4a7f943.PNG">
              <a:extLst>
                <a:ext uri="{FF2B5EF4-FFF2-40B4-BE49-F238E27FC236}">
                  <a16:creationId xmlns:a16="http://schemas.microsoft.com/office/drawing/2014/main" id="{661D1450-0D00-4CC8-A535-AE276A3F0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421549"/>
              <a:ext cx="3219450" cy="237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1B2B94-C58E-46E6-93B2-85D923EDDB34}"/>
                </a:ext>
              </a:extLst>
            </p:cNvPr>
            <p:cNvGrpSpPr/>
            <p:nvPr/>
          </p:nvGrpSpPr>
          <p:grpSpPr>
            <a:xfrm>
              <a:off x="9144000" y="2105551"/>
              <a:ext cx="2957232" cy="2009249"/>
              <a:chOff x="8326175" y="3437448"/>
              <a:chExt cx="3867150" cy="2924175"/>
            </a:xfrm>
          </p:grpSpPr>
          <p:pic>
            <p:nvPicPr>
              <p:cNvPr id="8" name="Picture 2" descr="C:\Users\jerickso\AppData\Local\Temp\SNAGHTML4a54c05.PNG">
                <a:extLst>
                  <a:ext uri="{FF2B5EF4-FFF2-40B4-BE49-F238E27FC236}">
                    <a16:creationId xmlns:a16="http://schemas.microsoft.com/office/drawing/2014/main" id="{7D596C92-1B69-4FBE-B6B5-CB9392D42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175" y="3437448"/>
                <a:ext cx="3867150" cy="2924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E971DF8-A34F-4158-805F-98A8F28F0076}"/>
                  </a:ext>
                </a:extLst>
              </p:cNvPr>
              <p:cNvSpPr/>
              <p:nvPr/>
            </p:nvSpPr>
            <p:spPr>
              <a:xfrm>
                <a:off x="8382000" y="5723448"/>
                <a:ext cx="3571875" cy="381000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BEBFDC4-C4C8-4FCA-B970-354D10C47053}"/>
                  </a:ext>
                </a:extLst>
              </p:cNvPr>
              <p:cNvSpPr/>
              <p:nvPr/>
            </p:nvSpPr>
            <p:spPr>
              <a:xfrm>
                <a:off x="8382663" y="4280771"/>
                <a:ext cx="3571875" cy="604477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0850B9-18AF-4F8E-8A11-B229E642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23053" y="1223974"/>
              <a:ext cx="1640347" cy="1348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4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E9B4-8033-4E59-82D8-F57C4077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Adaptive Beamforming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CDD9E-75A7-4ECA-B08F-055FCD26D2C6}"/>
              </a:ext>
            </a:extLst>
          </p:cNvPr>
          <p:cNvSpPr txBox="1"/>
          <p:nvPr/>
        </p:nvSpPr>
        <p:spPr>
          <a:xfrm>
            <a:off x="6951815" y="1369605"/>
            <a:ext cx="4640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Algorithm chooses optimal weights based on receive data statistics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Improve SNR by automatically placing nulls at interference angles</a:t>
            </a:r>
          </a:p>
        </p:txBody>
      </p: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093A6330-7B61-4F62-999E-73AB36BA11A1}"/>
              </a:ext>
            </a:extLst>
          </p:cNvPr>
          <p:cNvGrpSpPr/>
          <p:nvPr/>
        </p:nvGrpSpPr>
        <p:grpSpPr>
          <a:xfrm>
            <a:off x="-239337" y="952500"/>
            <a:ext cx="8409760" cy="5552794"/>
            <a:chOff x="-380709" y="848006"/>
            <a:chExt cx="8409760" cy="5552794"/>
          </a:xfrm>
        </p:grpSpPr>
        <p:grpSp>
          <p:nvGrpSpPr>
            <p:cNvPr id="3080" name="Group 3079">
              <a:extLst>
                <a:ext uri="{FF2B5EF4-FFF2-40B4-BE49-F238E27FC236}">
                  <a16:creationId xmlns:a16="http://schemas.microsoft.com/office/drawing/2014/main" id="{7CE72750-074A-4DA3-8A30-E3B68E03ED78}"/>
                </a:ext>
              </a:extLst>
            </p:cNvPr>
            <p:cNvGrpSpPr/>
            <p:nvPr/>
          </p:nvGrpSpPr>
          <p:grpSpPr>
            <a:xfrm>
              <a:off x="3810001" y="1623529"/>
              <a:ext cx="4219050" cy="4777271"/>
              <a:chOff x="1143000" y="1676400"/>
              <a:chExt cx="4219050" cy="477727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2D57DA6-80E2-4C62-B19D-C2C1C29ACCF0}"/>
                  </a:ext>
                </a:extLst>
              </p:cNvPr>
              <p:cNvGrpSpPr/>
              <p:nvPr/>
            </p:nvGrpSpPr>
            <p:grpSpPr>
              <a:xfrm>
                <a:off x="1143000" y="1676400"/>
                <a:ext cx="1896460" cy="956948"/>
                <a:chOff x="1491509" y="1557338"/>
                <a:chExt cx="2242291" cy="113145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2A8E565-771D-42DD-8EBD-0453C03AF91D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616AD86-A82D-4194-A584-2D5535F5383F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297E61-75B7-4F31-866F-3DBE71176EA3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8B2A3B3-E4F2-4E6E-946D-84A8E427B974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55D8A88-2EFE-4A2D-9185-1FC433EFD95F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BFDD158-3EF0-451E-8CAB-BBAB985EE1AA}"/>
                    </a:ext>
                  </a:extLst>
                </p:cNvPr>
                <p:cNvSpPr/>
                <p:nvPr/>
              </p:nvSpPr>
              <p:spPr>
                <a:xfrm>
                  <a:off x="3017521" y="2391653"/>
                  <a:ext cx="716279" cy="467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C20939-7525-4EA2-BFF9-46EF3D46ADB1}"/>
                  </a:ext>
                </a:extLst>
              </p:cNvPr>
              <p:cNvGrpSpPr/>
              <p:nvPr/>
            </p:nvGrpSpPr>
            <p:grpSpPr>
              <a:xfrm>
                <a:off x="1143000" y="2626194"/>
                <a:ext cx="2089803" cy="956948"/>
                <a:chOff x="1491509" y="1557338"/>
                <a:chExt cx="2470891" cy="1131453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BE4C69B-46F7-4FD6-A081-F1CE5AB6FE9B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7BE34FE-6C9D-4821-95CF-9888D6403A68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18FEBC2-41F6-47BA-820E-1131EB5DC3C0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0EAE91F-67C5-4868-8FEC-CAC806B5FAB9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E8F753F-6F26-42B1-A8C4-FA27B2B2B152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EBF59B3-673F-46F2-BB7B-749015D80F69}"/>
                    </a:ext>
                  </a:extLst>
                </p:cNvPr>
                <p:cNvSpPr/>
                <p:nvPr/>
              </p:nvSpPr>
              <p:spPr>
                <a:xfrm>
                  <a:off x="3017520" y="2391653"/>
                  <a:ext cx="94488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5B8F779-339D-49B3-9F99-3C7628DF989C}"/>
                  </a:ext>
                </a:extLst>
              </p:cNvPr>
              <p:cNvGrpSpPr/>
              <p:nvPr/>
            </p:nvGrpSpPr>
            <p:grpSpPr>
              <a:xfrm>
                <a:off x="1143000" y="3618134"/>
                <a:ext cx="2089803" cy="956948"/>
                <a:chOff x="1491509" y="1557338"/>
                <a:chExt cx="2470891" cy="113145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FA0428A-1CBE-49B6-9308-A10B7B938F82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44BCA88-ECFD-4A05-9205-B46AAB931BEA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CAB1167-C6FF-4159-B5E9-AA13AB451EC2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D1B46BF-819F-4D66-B304-C9D826CEC9C3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21DF22C-CB1F-4D19-BB27-35CA9D3C905A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70DBE83-7B5F-4C95-900A-FF3FC0F914FC}"/>
                    </a:ext>
                  </a:extLst>
                </p:cNvPr>
                <p:cNvSpPr/>
                <p:nvPr/>
              </p:nvSpPr>
              <p:spPr>
                <a:xfrm>
                  <a:off x="3017520" y="2391653"/>
                  <a:ext cx="944880" cy="509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42F4C19-B056-46D4-8818-FF5F08DDAFC4}"/>
                  </a:ext>
                </a:extLst>
              </p:cNvPr>
              <p:cNvGrpSpPr/>
              <p:nvPr/>
            </p:nvGrpSpPr>
            <p:grpSpPr>
              <a:xfrm>
                <a:off x="1143000" y="4612793"/>
                <a:ext cx="1960909" cy="956948"/>
                <a:chOff x="1491509" y="1557338"/>
                <a:chExt cx="2318492" cy="113145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23BE6C9-8B42-4B4E-A27E-151D32B3ABF2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CDC7AF6-F21B-453B-8CA4-00F5D6CFF6C7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4E61412-568C-447A-B26B-71419D39B5B6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023F0A-F61F-4842-B992-00C65080BE20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1337462-BAA7-4DAD-802F-9A1FDDD82705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97571F0-0BD6-4100-8907-7E8F88EA0159}"/>
                    </a:ext>
                  </a:extLst>
                </p:cNvPr>
                <p:cNvSpPr/>
                <p:nvPr/>
              </p:nvSpPr>
              <p:spPr>
                <a:xfrm>
                  <a:off x="3017521" y="2391653"/>
                  <a:ext cx="792480" cy="467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4839ED-F745-452E-B947-4333DCC5BDC3}"/>
                  </a:ext>
                </a:extLst>
              </p:cNvPr>
              <p:cNvSpPr/>
              <p:nvPr/>
            </p:nvSpPr>
            <p:spPr>
              <a:xfrm>
                <a:off x="3863282" y="3606934"/>
                <a:ext cx="462478" cy="46247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3D7C98-D25E-4096-9CFA-91E0C6EAFF87}"/>
                  </a:ext>
                </a:extLst>
              </p:cNvPr>
              <p:cNvSpPr/>
              <p:nvPr/>
            </p:nvSpPr>
            <p:spPr>
              <a:xfrm rot="3162976">
                <a:off x="2718718" y="2997160"/>
                <a:ext cx="1575237" cy="3866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7CB75F-B1C5-4EED-9308-2F9E4D2852A3}"/>
                  </a:ext>
                </a:extLst>
              </p:cNvPr>
              <p:cNvSpPr/>
              <p:nvPr/>
            </p:nvSpPr>
            <p:spPr>
              <a:xfrm rot="18241882">
                <a:off x="2746784" y="4674803"/>
                <a:ext cx="1585006" cy="3866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7D372C6-54F4-4C58-A5ED-63DD8F885766}"/>
                  </a:ext>
                </a:extLst>
              </p:cNvPr>
              <p:cNvSpPr/>
              <p:nvPr/>
            </p:nvSpPr>
            <p:spPr>
              <a:xfrm rot="1880653">
                <a:off x="3150066" y="3534711"/>
                <a:ext cx="797354" cy="410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FC238FA-FE6C-456B-B178-977EFC73C5C0}"/>
                  </a:ext>
                </a:extLst>
              </p:cNvPr>
              <p:cNvSpPr/>
              <p:nvPr/>
            </p:nvSpPr>
            <p:spPr>
              <a:xfrm rot="19800000">
                <a:off x="3151774" y="4130168"/>
                <a:ext cx="797354" cy="429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42DCB49-899B-407B-A5A6-317CF31823AC}"/>
                  </a:ext>
                </a:extLst>
              </p:cNvPr>
              <p:cNvGrpSpPr/>
              <p:nvPr/>
            </p:nvGrpSpPr>
            <p:grpSpPr>
              <a:xfrm>
                <a:off x="4325760" y="3767360"/>
                <a:ext cx="1036290" cy="141625"/>
                <a:chOff x="4325760" y="3767360"/>
                <a:chExt cx="1036290" cy="141625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BA33E0E-7696-4524-A243-5B6620FF2DC8}"/>
                    </a:ext>
                  </a:extLst>
                </p:cNvPr>
                <p:cNvSpPr/>
                <p:nvPr/>
              </p:nvSpPr>
              <p:spPr>
                <a:xfrm>
                  <a:off x="4325760" y="3818839"/>
                  <a:ext cx="799150" cy="386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45D60B16-ABA8-4CB4-809E-9DB3CB90DBB3}"/>
                    </a:ext>
                  </a:extLst>
                </p:cNvPr>
                <p:cNvSpPr/>
                <p:nvPr/>
              </p:nvSpPr>
              <p:spPr>
                <a:xfrm rot="5400000">
                  <a:off x="5172667" y="3719603"/>
                  <a:ext cx="141625" cy="23714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E37ADA3-2F24-42C1-8B71-1D95F53E06B6}"/>
                  </a:ext>
                </a:extLst>
              </p:cNvPr>
              <p:cNvSpPr/>
              <p:nvPr/>
            </p:nvSpPr>
            <p:spPr>
              <a:xfrm rot="5400000">
                <a:off x="3533882" y="4999793"/>
                <a:ext cx="2384825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21B5CC9-C846-4AF7-B8A4-0049AA9E1A12}"/>
                  </a:ext>
                </a:extLst>
              </p:cNvPr>
              <p:cNvSpPr/>
              <p:nvPr/>
            </p:nvSpPr>
            <p:spPr>
              <a:xfrm>
                <a:off x="2768781" y="5961827"/>
                <a:ext cx="1281572" cy="49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itchFamily="34" charset="0"/>
                    <a:cs typeface="Arial" pitchFamily="34" charset="0"/>
                  </a:rPr>
                  <a:t>Adaptive Algorithm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B867548-56D6-4736-94F8-AA8D9E454AD3}"/>
                  </a:ext>
                </a:extLst>
              </p:cNvPr>
              <p:cNvGrpSpPr/>
              <p:nvPr/>
            </p:nvGrpSpPr>
            <p:grpSpPr>
              <a:xfrm rot="10800000">
                <a:off x="4038601" y="6136936"/>
                <a:ext cx="709611" cy="141625"/>
                <a:chOff x="4652439" y="3767360"/>
                <a:chExt cx="709611" cy="141625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277949-CE9B-429B-B3B3-A54A3907B4BE}"/>
                    </a:ext>
                  </a:extLst>
                </p:cNvPr>
                <p:cNvSpPr/>
                <p:nvPr/>
              </p:nvSpPr>
              <p:spPr>
                <a:xfrm>
                  <a:off x="4652439" y="3811790"/>
                  <a:ext cx="472472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B49A12F1-1BD8-46A3-8D59-97734AAE8F76}"/>
                    </a:ext>
                  </a:extLst>
                </p:cNvPr>
                <p:cNvSpPr/>
                <p:nvPr/>
              </p:nvSpPr>
              <p:spPr>
                <a:xfrm rot="5400000">
                  <a:off x="5172667" y="3719603"/>
                  <a:ext cx="141625" cy="23714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3073" name="Straight Connector 3072">
                <a:extLst>
                  <a:ext uri="{FF2B5EF4-FFF2-40B4-BE49-F238E27FC236}">
                    <a16:creationId xmlns:a16="http://schemas.microsoft.com/office/drawing/2014/main" id="{58FC0AED-18D2-49C9-97EB-48A6B79EC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9424" y="2411154"/>
                <a:ext cx="0" cy="3834071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A9B82E-8826-4222-B357-06B81EFED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4050" y="6233328"/>
                <a:ext cx="939982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9" name="TextBox 3078">
                <a:extLst>
                  <a:ext uri="{FF2B5EF4-FFF2-40B4-BE49-F238E27FC236}">
                    <a16:creationId xmlns:a16="http://schemas.microsoft.com/office/drawing/2014/main" id="{8F916C48-47B4-42C4-8168-ED6BE1648D71}"/>
                  </a:ext>
                </a:extLst>
              </p:cNvPr>
              <p:cNvSpPr txBox="1"/>
              <p:nvPr/>
            </p:nvSpPr>
            <p:spPr>
              <a:xfrm>
                <a:off x="2024882" y="226791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3E8C35-F26E-4FAD-A496-E61139F694C4}"/>
                  </a:ext>
                </a:extLst>
              </p:cNvPr>
              <p:cNvSpPr txBox="1"/>
              <p:nvPr/>
            </p:nvSpPr>
            <p:spPr>
              <a:xfrm>
                <a:off x="2024882" y="3212666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w2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5F7371-BEF9-4BD8-A407-80554C0C4CF4}"/>
                  </a:ext>
                </a:extLst>
              </p:cNvPr>
              <p:cNvSpPr txBox="1"/>
              <p:nvPr/>
            </p:nvSpPr>
            <p:spPr>
              <a:xfrm>
                <a:off x="2024882" y="4205343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8F8AB9E-BC80-4ABF-A12B-5F35FE69F124}"/>
                  </a:ext>
                </a:extLst>
              </p:cNvPr>
              <p:cNvSpPr txBox="1"/>
              <p:nvPr/>
            </p:nvSpPr>
            <p:spPr>
              <a:xfrm>
                <a:off x="2024882" y="519970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w4</a:t>
                </a:r>
              </a:p>
            </p:txBody>
          </p:sp>
        </p:grp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37FBFC37-154D-4DC3-9B8F-9F7BF9BE9B1E}"/>
                </a:ext>
              </a:extLst>
            </p:cNvPr>
            <p:cNvGrpSpPr/>
            <p:nvPr/>
          </p:nvGrpSpPr>
          <p:grpSpPr>
            <a:xfrm rot="20389195">
              <a:off x="1842633" y="1612304"/>
              <a:ext cx="1632756" cy="2419589"/>
              <a:chOff x="1979184" y="1356550"/>
              <a:chExt cx="1632756" cy="241958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8E7FEDB-43A3-48F1-AFC5-C0FBFD289ABE}"/>
                  </a:ext>
                </a:extLst>
              </p:cNvPr>
              <p:cNvSpPr/>
              <p:nvPr/>
            </p:nvSpPr>
            <p:spPr>
              <a:xfrm rot="13500765">
                <a:off x="1469389" y="2335996"/>
                <a:ext cx="2337393" cy="37850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0C88B4C-165F-4F68-A88E-E364C3789D67}"/>
                  </a:ext>
                </a:extLst>
              </p:cNvPr>
              <p:cNvSpPr/>
              <p:nvPr/>
            </p:nvSpPr>
            <p:spPr>
              <a:xfrm rot="11347222">
                <a:off x="1979184" y="3095225"/>
                <a:ext cx="1485469" cy="2912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F84B9E7-752B-4DB1-8961-6D226CE65150}"/>
                  </a:ext>
                </a:extLst>
              </p:cNvPr>
              <p:cNvSpPr/>
              <p:nvPr/>
            </p:nvSpPr>
            <p:spPr>
              <a:xfrm rot="8171030">
                <a:off x="2552427" y="3545547"/>
                <a:ext cx="1059513" cy="23059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3AE55E6-661B-4CE8-B252-C1B56AAAA5EF}"/>
                </a:ext>
              </a:extLst>
            </p:cNvPr>
            <p:cNvGrpSpPr/>
            <p:nvPr/>
          </p:nvGrpSpPr>
          <p:grpSpPr>
            <a:xfrm rot="17159548">
              <a:off x="262754" y="4260991"/>
              <a:ext cx="1816520" cy="1596881"/>
              <a:chOff x="2105251" y="2667999"/>
              <a:chExt cx="1178204" cy="1035745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8993D744-6485-4F91-846B-BE95978FC782}"/>
                  </a:ext>
                </a:extLst>
              </p:cNvPr>
              <p:cNvSpPr/>
              <p:nvPr/>
            </p:nvSpPr>
            <p:spPr>
              <a:xfrm rot="4627885">
                <a:off x="2154547" y="2618703"/>
                <a:ext cx="754857" cy="853450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8DD9FC7-D7BB-46F5-8AB9-6ADEB67EC1F0}"/>
                  </a:ext>
                </a:extLst>
              </p:cNvPr>
              <p:cNvSpPr/>
              <p:nvPr/>
            </p:nvSpPr>
            <p:spPr>
              <a:xfrm rot="4627885">
                <a:off x="2404911" y="2834717"/>
                <a:ext cx="666384" cy="753421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E9C62F36-B8F9-4F75-98CC-158C06825F01}"/>
                  </a:ext>
                </a:extLst>
              </p:cNvPr>
              <p:cNvSpPr/>
              <p:nvPr/>
            </p:nvSpPr>
            <p:spPr>
              <a:xfrm rot="4627885">
                <a:off x="2648981" y="3069269"/>
                <a:ext cx="595580" cy="673369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082" name="Straight Arrow Connector 3081">
              <a:extLst>
                <a:ext uri="{FF2B5EF4-FFF2-40B4-BE49-F238E27FC236}">
                  <a16:creationId xmlns:a16="http://schemas.microsoft.com/office/drawing/2014/main" id="{1F7FDA40-DA6C-4537-88B9-F8A4E7F5DB04}"/>
                </a:ext>
              </a:extLst>
            </p:cNvPr>
            <p:cNvCxnSpPr>
              <a:cxnSpLocks/>
            </p:cNvCxnSpPr>
            <p:nvPr/>
          </p:nvCxnSpPr>
          <p:spPr>
            <a:xfrm rot="20984328" flipV="1">
              <a:off x="2028863" y="3787156"/>
              <a:ext cx="1066698" cy="42711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6E136C-E03E-49FB-BC91-37100137DC33}"/>
                </a:ext>
              </a:extLst>
            </p:cNvPr>
            <p:cNvSpPr txBox="1"/>
            <p:nvPr/>
          </p:nvSpPr>
          <p:spPr>
            <a:xfrm>
              <a:off x="1791325" y="5071646"/>
              <a:ext cx="1496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Interferer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5224C62-13F4-4E8D-8D4E-707C4689E3C7}"/>
                </a:ext>
              </a:extLst>
            </p:cNvPr>
            <p:cNvGrpSpPr/>
            <p:nvPr/>
          </p:nvGrpSpPr>
          <p:grpSpPr>
            <a:xfrm>
              <a:off x="-380709" y="848006"/>
              <a:ext cx="1816520" cy="1596881"/>
              <a:chOff x="2105251" y="2667999"/>
              <a:chExt cx="1178204" cy="1035745"/>
            </a:xfrm>
          </p:grpSpPr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B5AB211A-DC0D-4F4C-9F9E-7A38C4602866}"/>
                  </a:ext>
                </a:extLst>
              </p:cNvPr>
              <p:cNvSpPr/>
              <p:nvPr/>
            </p:nvSpPr>
            <p:spPr>
              <a:xfrm rot="4627885">
                <a:off x="2154547" y="2618703"/>
                <a:ext cx="754857" cy="853450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26DC8B6D-B42A-4F4A-9F6B-AFBA5E1DC9D8}"/>
                  </a:ext>
                </a:extLst>
              </p:cNvPr>
              <p:cNvSpPr/>
              <p:nvPr/>
            </p:nvSpPr>
            <p:spPr>
              <a:xfrm rot="4627885">
                <a:off x="2404911" y="2834717"/>
                <a:ext cx="666384" cy="753421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FE1CD956-4DA0-4382-85D0-7DD5937F643C}"/>
                  </a:ext>
                </a:extLst>
              </p:cNvPr>
              <p:cNvSpPr/>
              <p:nvPr/>
            </p:nvSpPr>
            <p:spPr>
              <a:xfrm rot="4627885">
                <a:off x="2648981" y="3069269"/>
                <a:ext cx="595580" cy="673369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BB3E4FA-899F-4CAF-9505-5CF8F9840F8C}"/>
                </a:ext>
              </a:extLst>
            </p:cNvPr>
            <p:cNvSpPr txBox="1"/>
            <p:nvPr/>
          </p:nvSpPr>
          <p:spPr>
            <a:xfrm>
              <a:off x="1574447" y="1447800"/>
              <a:ext cx="1053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itchFamily="34" charset="0"/>
                  <a:cs typeface="Arial" pitchFamily="34" charset="0"/>
                </a:rPr>
                <a:t>Signal of interest</a:t>
              </a:r>
            </a:p>
          </p:txBody>
        </p:sp>
      </p:grpSp>
      <p:pic>
        <p:nvPicPr>
          <p:cNvPr id="3088" name="Picture 3087">
            <a:extLst>
              <a:ext uri="{FF2B5EF4-FFF2-40B4-BE49-F238E27FC236}">
                <a16:creationId xmlns:a16="http://schemas.microsoft.com/office/drawing/2014/main" id="{02A89FE8-D6F6-4116-B643-0D08D129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53" y="4056335"/>
            <a:ext cx="3249166" cy="25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50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62C-4FE0-4DF5-B529-D62DFD8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74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D7C0A624-0287-480F-A8EE-7B11F2C1E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5714" r="14275" b="6656"/>
          <a:stretch/>
        </p:blipFill>
        <p:spPr>
          <a:xfrm>
            <a:off x="1381341" y="1900407"/>
            <a:ext cx="4495800" cy="4308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96F14-330A-4FF5-9C12-F0FECC28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Applications: Radar</a:t>
            </a:r>
          </a:p>
        </p:txBody>
      </p:sp>
      <p:pic>
        <p:nvPicPr>
          <p:cNvPr id="9" name="Picture 2" descr="Public Domain Clip Art Image | Illustration of an airplane ...">
            <a:extLst>
              <a:ext uri="{FF2B5EF4-FFF2-40B4-BE49-F238E27FC236}">
                <a16:creationId xmlns:a16="http://schemas.microsoft.com/office/drawing/2014/main" id="{F4208DE1-4251-4E0D-B575-6064330E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5184">
            <a:off x="1135071" y="1593258"/>
            <a:ext cx="1128590" cy="11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ublic Domain Clip Art Image | Illustration of an airplane ...">
            <a:extLst>
              <a:ext uri="{FF2B5EF4-FFF2-40B4-BE49-F238E27FC236}">
                <a16:creationId xmlns:a16="http://schemas.microsoft.com/office/drawing/2014/main" id="{E0749A52-ED79-4687-85EB-DC622363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3378">
            <a:off x="4526945" y="1176997"/>
            <a:ext cx="1128590" cy="11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C3A191-9708-40CF-8B67-361FD9939691}"/>
              </a:ext>
            </a:extLst>
          </p:cNvPr>
          <p:cNvGrpSpPr/>
          <p:nvPr/>
        </p:nvGrpSpPr>
        <p:grpSpPr>
          <a:xfrm>
            <a:off x="3406399" y="2437446"/>
            <a:ext cx="754619" cy="1697744"/>
            <a:chOff x="3379088" y="2692657"/>
            <a:chExt cx="613928" cy="138121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E95F9C-23D5-45C9-9DA4-34FE42BD7D29}"/>
                </a:ext>
              </a:extLst>
            </p:cNvPr>
            <p:cNvSpPr/>
            <p:nvPr/>
          </p:nvSpPr>
          <p:spPr>
            <a:xfrm rot="18000000">
              <a:off x="3198237" y="3279095"/>
              <a:ext cx="1381217" cy="2083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C7DD8D-4A3C-4A2A-BBC8-7FD08508E5AB}"/>
                </a:ext>
              </a:extLst>
            </p:cNvPr>
            <p:cNvSpPr/>
            <p:nvPr/>
          </p:nvSpPr>
          <p:spPr>
            <a:xfrm rot="20785311">
              <a:off x="3528066" y="3855333"/>
              <a:ext cx="432866" cy="1075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7A0A4A-2C2A-49DA-B6E4-1F66A2D17D41}"/>
                </a:ext>
              </a:extLst>
            </p:cNvPr>
            <p:cNvSpPr/>
            <p:nvPr/>
          </p:nvSpPr>
          <p:spPr>
            <a:xfrm rot="15300000">
              <a:off x="3288061" y="3705877"/>
              <a:ext cx="424326" cy="1272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CB14DE-8B21-40EC-A257-820DA2478E3A}"/>
                </a:ext>
              </a:extLst>
            </p:cNvPr>
            <p:cNvSpPr/>
            <p:nvPr/>
          </p:nvSpPr>
          <p:spPr>
            <a:xfrm rot="363169">
              <a:off x="3540491" y="3967934"/>
              <a:ext cx="408875" cy="52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E73870-9533-41DD-B10D-492D811C9473}"/>
                </a:ext>
              </a:extLst>
            </p:cNvPr>
            <p:cNvSpPr/>
            <p:nvPr/>
          </p:nvSpPr>
          <p:spPr>
            <a:xfrm rot="2880377">
              <a:off x="3216600" y="3794484"/>
              <a:ext cx="386540" cy="61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7B7D1DD-C8EB-4009-A1C7-F3E2AE683D11}"/>
              </a:ext>
            </a:extLst>
          </p:cNvPr>
          <p:cNvSpPr txBox="1"/>
          <p:nvPr/>
        </p:nvSpPr>
        <p:spPr>
          <a:xfrm>
            <a:off x="6713184" y="1821956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Increase angular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Suppress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188A1D-3329-4CDB-B01D-6397BD3CC59E}"/>
              </a:ext>
            </a:extLst>
          </p:cNvPr>
          <p:cNvGrpSpPr/>
          <p:nvPr/>
        </p:nvGrpSpPr>
        <p:grpSpPr>
          <a:xfrm>
            <a:off x="1828635" y="2328956"/>
            <a:ext cx="1371772" cy="1186370"/>
            <a:chOff x="1876425" y="2486881"/>
            <a:chExt cx="1407030" cy="1216863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0A898A4-E2C1-421D-8F15-807DE816E70F}"/>
                </a:ext>
              </a:extLst>
            </p:cNvPr>
            <p:cNvSpPr/>
            <p:nvPr/>
          </p:nvSpPr>
          <p:spPr>
            <a:xfrm rot="4627885">
              <a:off x="1927774" y="2435532"/>
              <a:ext cx="786284" cy="88898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6CA59A45-C28F-49A0-B24D-1A2B3D7FB181}"/>
                </a:ext>
              </a:extLst>
            </p:cNvPr>
            <p:cNvSpPr/>
            <p:nvPr/>
          </p:nvSpPr>
          <p:spPr>
            <a:xfrm rot="4627885">
              <a:off x="2154547" y="2618703"/>
              <a:ext cx="754857" cy="853450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D21571A-0DA7-4E13-9B92-01B352A0D9A4}"/>
                </a:ext>
              </a:extLst>
            </p:cNvPr>
            <p:cNvSpPr/>
            <p:nvPr/>
          </p:nvSpPr>
          <p:spPr>
            <a:xfrm rot="4627885">
              <a:off x="2404911" y="2834717"/>
              <a:ext cx="666384" cy="75342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E815514-F093-4844-9F44-78CD5156A9DE}"/>
                </a:ext>
              </a:extLst>
            </p:cNvPr>
            <p:cNvSpPr/>
            <p:nvPr/>
          </p:nvSpPr>
          <p:spPr>
            <a:xfrm rot="4627885">
              <a:off x="2648981" y="3069269"/>
              <a:ext cx="595580" cy="673369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2" name="Picture 4" descr="China Has Developed a New Type of Phased Array Radar That Can ...">
            <a:extLst>
              <a:ext uri="{FF2B5EF4-FFF2-40B4-BE49-F238E27FC236}">
                <a16:creationId xmlns:a16="http://schemas.microsoft.com/office/drawing/2014/main" id="{16731C81-A27B-4649-A695-23D311B0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82384"/>
            <a:ext cx="3790911" cy="25264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6F14-330A-4FF5-9C12-F0FECC28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5G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A06A512-3DFB-4A46-86A0-C3A1FD97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85" y="2292611"/>
            <a:ext cx="4355739" cy="376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Mobile, Mobile Phone, Smartphone, Icon, Gui, Responsive">
            <a:extLst>
              <a:ext uri="{FF2B5EF4-FFF2-40B4-BE49-F238E27FC236}">
                <a16:creationId xmlns:a16="http://schemas.microsoft.com/office/drawing/2014/main" id="{2220CFAA-4E40-41DF-94B4-6CA57188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95215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bile, Mobile Phone, Smartphone, Icon, Gui, Responsive">
            <a:extLst>
              <a:ext uri="{FF2B5EF4-FFF2-40B4-BE49-F238E27FC236}">
                <a16:creationId xmlns:a16="http://schemas.microsoft.com/office/drawing/2014/main" id="{718CE56E-C704-4109-A4E6-5FA39E04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47" y="2685141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bile, Mobile Phone, Smartphone, Icon, Gui, Responsive">
            <a:extLst>
              <a:ext uri="{FF2B5EF4-FFF2-40B4-BE49-F238E27FC236}">
                <a16:creationId xmlns:a16="http://schemas.microsoft.com/office/drawing/2014/main" id="{E6405F05-88A2-45A7-BA19-8B3A32D8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49" y="53340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1F9502-85C3-44F1-9C99-D9C0662DABB1}"/>
              </a:ext>
            </a:extLst>
          </p:cNvPr>
          <p:cNvGrpSpPr/>
          <p:nvPr/>
        </p:nvGrpSpPr>
        <p:grpSpPr>
          <a:xfrm rot="21140909">
            <a:off x="2854758" y="3508730"/>
            <a:ext cx="4531317" cy="1325280"/>
            <a:chOff x="2772622" y="3822917"/>
            <a:chExt cx="4531317" cy="13252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96C9D7-D87D-4ADC-99A3-954184778B5B}"/>
                </a:ext>
              </a:extLst>
            </p:cNvPr>
            <p:cNvSpPr/>
            <p:nvPr/>
          </p:nvSpPr>
          <p:spPr>
            <a:xfrm rot="11566536">
              <a:off x="3480140" y="3822917"/>
              <a:ext cx="3770988" cy="258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242A82-2DEB-4BAD-A0B9-F2580FE7CA6E}"/>
                </a:ext>
              </a:extLst>
            </p:cNvPr>
            <p:cNvSpPr/>
            <p:nvPr/>
          </p:nvSpPr>
          <p:spPr>
            <a:xfrm rot="10800000">
              <a:off x="2772622" y="4248027"/>
              <a:ext cx="4407597" cy="2789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400489-EA52-40B9-AC5E-F6120EAB9A16}"/>
                </a:ext>
              </a:extLst>
            </p:cNvPr>
            <p:cNvSpPr/>
            <p:nvPr/>
          </p:nvSpPr>
          <p:spPr>
            <a:xfrm rot="9590828">
              <a:off x="3532951" y="4889717"/>
              <a:ext cx="3770988" cy="258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C2785-665F-4D69-8A72-3110EC5404FA}"/>
              </a:ext>
            </a:extLst>
          </p:cNvPr>
          <p:cNvSpPr txBox="1"/>
          <p:nvPr/>
        </p:nvSpPr>
        <p:spPr>
          <a:xfrm>
            <a:off x="565445" y="1434715"/>
            <a:ext cx="614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Increase number of simultaneous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Improve throughput and coverage</a:t>
            </a:r>
          </a:p>
        </p:txBody>
      </p:sp>
    </p:spTree>
    <p:extLst>
      <p:ext uri="{BB962C8B-B14F-4D97-AF65-F5344CB8AC3E}">
        <p14:creationId xmlns:p14="http://schemas.microsoft.com/office/powerpoint/2010/main" val="189700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5846-AC6E-4691-9149-0A0E4A2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572688"/>
            <a:ext cx="10769600" cy="990600"/>
          </a:xfrm>
        </p:spPr>
        <p:txBody>
          <a:bodyPr/>
          <a:lstStyle/>
          <a:p>
            <a:r>
              <a:rPr lang="en-US" dirty="0"/>
              <a:t>FPGA 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E4A3-7514-4269-BFE0-07522F43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23619"/>
            <a:ext cx="5257798" cy="3429000"/>
          </a:xfrm>
        </p:spPr>
        <p:txBody>
          <a:bodyPr/>
          <a:lstStyle/>
          <a:p>
            <a:r>
              <a:rPr lang="en-US" dirty="0"/>
              <a:t>Fixed-Point Math</a:t>
            </a:r>
          </a:p>
          <a:p>
            <a:endParaRPr lang="en-US" dirty="0"/>
          </a:p>
          <a:p>
            <a:r>
              <a:rPr lang="en-US" dirty="0"/>
              <a:t>Performance vs Area tradeoffs</a:t>
            </a:r>
          </a:p>
          <a:p>
            <a:endParaRPr lang="en-US" dirty="0"/>
          </a:p>
          <a:p>
            <a:r>
              <a:rPr lang="en-US" dirty="0"/>
              <a:t>Data Rate vs Clock Rate</a:t>
            </a:r>
          </a:p>
          <a:p>
            <a:endParaRPr lang="en-US" dirty="0"/>
          </a:p>
          <a:p>
            <a:r>
              <a:rPr lang="en-US" dirty="0"/>
              <a:t>Project Timeline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CF9669A-966C-4FB5-9C30-81F26CAFE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7"/>
          <a:stretch/>
        </p:blipFill>
        <p:spPr>
          <a:xfrm>
            <a:off x="6248400" y="1469351"/>
            <a:ext cx="2529022" cy="1586570"/>
          </a:xfrm>
          <a:prstGeom prst="rect">
            <a:avLst/>
          </a:prstGeom>
          <a:ln>
            <a:noFill/>
          </a:ln>
          <a:effectLst>
            <a:outerShdw blurRad="88900" sx="104000" sy="104000" algn="tl" rotWithShape="0">
              <a:srgbClr val="000000">
                <a:alpha val="15000"/>
              </a:srgb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DA099AB-AD61-478B-949F-56966634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91" y="4395222"/>
            <a:ext cx="2543530" cy="1933845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A43D9A95-C7E5-4D42-A680-4305A3991F85}"/>
              </a:ext>
            </a:extLst>
          </p:cNvPr>
          <p:cNvSpPr/>
          <p:nvPr/>
        </p:nvSpPr>
        <p:spPr>
          <a:xfrm>
            <a:off x="8375456" y="3412537"/>
            <a:ext cx="1066800" cy="76608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1508DAC-C117-4B18-8875-9E7ED033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75" y="1579837"/>
            <a:ext cx="2569520" cy="1521465"/>
          </a:xfrm>
          <a:prstGeom prst="rect">
            <a:avLst/>
          </a:prstGeom>
          <a:ln>
            <a:noFill/>
          </a:ln>
          <a:effectLst>
            <a:outerShdw blurRad="88900" sx="104000" sy="104000" algn="tl" rotWithShape="0">
              <a:srgbClr val="000000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71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dirty="0"/>
              <a:t>Zynq </a:t>
            </a:r>
            <a:r>
              <a:rPr lang="en-US" dirty="0" err="1"/>
              <a:t>RFSoC</a:t>
            </a:r>
            <a:r>
              <a:rPr lang="en-US" dirty="0"/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</p:txBody>
      </p:sp>
    </p:spTree>
    <p:extLst>
      <p:ext uri="{BB962C8B-B14F-4D97-AF65-F5344CB8AC3E}">
        <p14:creationId xmlns:p14="http://schemas.microsoft.com/office/powerpoint/2010/main" val="162570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E5494-0C99-B44C-B5CC-D4DDCED2D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"/>
          <a:stretch/>
        </p:blipFill>
        <p:spPr>
          <a:xfrm>
            <a:off x="101600" y="448310"/>
            <a:ext cx="11541760" cy="61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4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EF39E-87F8-C64A-BABB-B08F856C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"/>
          <a:stretch/>
        </p:blipFill>
        <p:spPr>
          <a:xfrm>
            <a:off x="101600" y="435610"/>
            <a:ext cx="11541760" cy="61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7125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8CB18E25-FDCF-FE47-B60E-1BE218BED890}" vid="{B0147505-00DB-FE41-B045-7DC51E0995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9" ma:contentTypeDescription="Create a new document." ma:contentTypeScope="" ma:versionID="97e3e8e1a3329138ca21b91127b8c85d">
  <xsd:schema xmlns:xsd="http://www.w3.org/2001/XMLSchema" xmlns:xs="http://www.w3.org/2001/XMLSchema" xmlns:p="http://schemas.microsoft.com/office/2006/metadata/properties" xmlns:ns2="a70944c9-f5be-4b0f-89c7-00caf47c665c" targetNamespace="http://schemas.microsoft.com/office/2006/metadata/properties" ma:root="true" ma:fieldsID="1b633c84db1960610f43e341038169af" ns2:_="">
    <xsd:import namespace="a70944c9-f5be-4b0f-89c7-00caf47c6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3B851B7-D313-4E85-A1E0-5976CFE11EC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0944c9-f5be-4b0f-89c7-00caf47c665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8614EE-C191-4085-9BE4-2CB382F21E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44c9-f5be-4b0f-89c7-00caf47c6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1068</TotalTime>
  <Words>562</Words>
  <Application>Microsoft Office PowerPoint</Application>
  <PresentationFormat>Widescreen</PresentationFormat>
  <Paragraphs>161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Wingdings</vt:lpstr>
      <vt:lpstr>MW_Public_widescreen</vt:lpstr>
      <vt:lpstr>FPGA Adaptive Beamforming with HDL Coder and Zynq RFSoC</vt:lpstr>
      <vt:lpstr>Agenda</vt:lpstr>
      <vt:lpstr>Adaptive Beamforming</vt:lpstr>
      <vt:lpstr>Applications: Radar</vt:lpstr>
      <vt:lpstr>Applications: 5G</vt:lpstr>
      <vt:lpstr>FPGA Implementation Challenges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HDL Implementation Workflow</vt:lpstr>
      <vt:lpstr>MATLAB MVDR reference code</vt:lpstr>
      <vt:lpstr>HDL Implementation of MVDR Beamforming </vt:lpstr>
      <vt:lpstr>HDL Implementation of MVDR Beamforming </vt:lpstr>
      <vt:lpstr>Form Covariance Matrix </vt:lpstr>
      <vt:lpstr>Moving Average </vt:lpstr>
      <vt:lpstr>Compute Weight Vector </vt:lpstr>
      <vt:lpstr>Normalize Response </vt:lpstr>
      <vt:lpstr>Implementation Results</vt:lpstr>
      <vt:lpstr>Resources to Get Started and Speed Adoption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Adaptive Beamforming with HDL Coder and Zynq RFSoC</dc:title>
  <dc:subject/>
  <dc:creator>Tom Mealey</dc:creator>
  <cp:keywords>Version 20.0</cp:keywords>
  <dc:description/>
  <cp:lastModifiedBy>Tom Mealey</cp:lastModifiedBy>
  <cp:revision>52</cp:revision>
  <dcterms:created xsi:type="dcterms:W3CDTF">2020-06-16T19:28:59Z</dcterms:created>
  <dcterms:modified xsi:type="dcterms:W3CDTF">2020-06-18T14:13:35Z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